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81" r:id="rId3"/>
    <p:sldId id="282" r:id="rId4"/>
    <p:sldId id="283" r:id="rId5"/>
    <p:sldId id="284" r:id="rId6"/>
    <p:sldId id="285" r:id="rId7"/>
    <p:sldId id="280" r:id="rId8"/>
    <p:sldId id="259" r:id="rId9"/>
    <p:sldId id="257" r:id="rId10"/>
    <p:sldId id="258" r:id="rId11"/>
    <p:sldId id="261" r:id="rId12"/>
    <p:sldId id="260" r:id="rId13"/>
    <p:sldId id="262" r:id="rId14"/>
    <p:sldId id="263" r:id="rId15"/>
    <p:sldId id="264" r:id="rId16"/>
    <p:sldId id="279" r:id="rId17"/>
    <p:sldId id="265" r:id="rId18"/>
    <p:sldId id="275" r:id="rId19"/>
    <p:sldId id="268" r:id="rId20"/>
    <p:sldId id="271" r:id="rId21"/>
    <p:sldId id="273" r:id="rId22"/>
    <p:sldId id="274" r:id="rId23"/>
    <p:sldId id="272" r:id="rId24"/>
    <p:sldId id="270" r:id="rId25"/>
    <p:sldId id="267" r:id="rId26"/>
    <p:sldId id="266" r:id="rId27"/>
    <p:sldId id="276" r:id="rId28"/>
    <p:sldId id="269" r:id="rId29"/>
    <p:sldId id="277" r:id="rId30"/>
    <p:sldId id="278"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3E0A67-4A37-4D45-98EF-E48B4D4B8728}" type="datetimeFigureOut">
              <a:rPr lang="fr-FR" smtClean="0"/>
              <a:t>25/07/2019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5ED0A5-A311-48E0-929C-AADDF9FE7668}" type="slidenum">
              <a:rPr lang="fr-FR" smtClean="0"/>
              <a:t>‹N°›</a:t>
            </a:fld>
            <a:endParaRPr lang="fr-FR"/>
          </a:p>
        </p:txBody>
      </p:sp>
    </p:spTree>
    <p:extLst>
      <p:ext uri="{BB962C8B-B14F-4D97-AF65-F5344CB8AC3E}">
        <p14:creationId xmlns:p14="http://schemas.microsoft.com/office/powerpoint/2010/main" val="2201110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05ED0A5-A311-48E0-929C-AADDF9FE7668}" type="slidenum">
              <a:rPr lang="fr-FR" smtClean="0"/>
              <a:t>4</a:t>
            </a:fld>
            <a:endParaRPr lang="fr-FR"/>
          </a:p>
        </p:txBody>
      </p:sp>
    </p:spTree>
    <p:extLst>
      <p:ext uri="{BB962C8B-B14F-4D97-AF65-F5344CB8AC3E}">
        <p14:creationId xmlns:p14="http://schemas.microsoft.com/office/powerpoint/2010/main" val="65488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radon</a:t>
            </a:r>
            <a:r>
              <a:rPr lang="fr-FR" baseline="0" dirty="0" smtClean="0"/>
              <a:t> étant à l’état gazeux, il va s’insinuer partout dans les maisons …</a:t>
            </a:r>
            <a:endParaRPr lang="fr-FR" dirty="0"/>
          </a:p>
        </p:txBody>
      </p:sp>
      <p:sp>
        <p:nvSpPr>
          <p:cNvPr id="4" name="Espace réservé du numéro de diapositive 3"/>
          <p:cNvSpPr>
            <a:spLocks noGrp="1"/>
          </p:cNvSpPr>
          <p:nvPr>
            <p:ph type="sldNum" sz="quarter" idx="10"/>
          </p:nvPr>
        </p:nvSpPr>
        <p:spPr/>
        <p:txBody>
          <a:bodyPr/>
          <a:lstStyle/>
          <a:p>
            <a:fld id="{405ED0A5-A311-48E0-929C-AADDF9FE7668}" type="slidenum">
              <a:rPr lang="fr-FR" smtClean="0"/>
              <a:t>22</a:t>
            </a:fld>
            <a:endParaRPr lang="fr-FR"/>
          </a:p>
        </p:txBody>
      </p:sp>
    </p:spTree>
    <p:extLst>
      <p:ext uri="{BB962C8B-B14F-4D97-AF65-F5344CB8AC3E}">
        <p14:creationId xmlns:p14="http://schemas.microsoft.com/office/powerpoint/2010/main" val="289561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les années 1930,</a:t>
            </a:r>
            <a:r>
              <a:rPr lang="fr-FR" baseline="0" dirty="0" smtClean="0"/>
              <a:t> beaucoup de produits ont contenus du radium </a:t>
            </a:r>
            <a:r>
              <a:rPr lang="fr-FR" baseline="0" dirty="0" smtClean="0"/>
              <a:t>en faible quantité qui </a:t>
            </a:r>
            <a:r>
              <a:rPr lang="fr-FR" baseline="0" dirty="0" smtClean="0"/>
              <a:t>était un produit très à la mode, notamment dans les produits de beauté. Celui-ci est très connu car un homonyme de Marie Curie a mis en valeur son nom pour vendre le produit. Ce produit a été commercialisé entre 1933 et 1960</a:t>
            </a:r>
            <a:endParaRPr lang="fr-FR" dirty="0"/>
          </a:p>
        </p:txBody>
      </p:sp>
      <p:sp>
        <p:nvSpPr>
          <p:cNvPr id="4" name="Espace réservé du numéro de diapositive 3"/>
          <p:cNvSpPr>
            <a:spLocks noGrp="1"/>
          </p:cNvSpPr>
          <p:nvPr>
            <p:ph type="sldNum" sz="quarter" idx="10"/>
          </p:nvPr>
        </p:nvSpPr>
        <p:spPr/>
        <p:txBody>
          <a:bodyPr/>
          <a:lstStyle/>
          <a:p>
            <a:fld id="{405ED0A5-A311-48E0-929C-AADDF9FE7668}" type="slidenum">
              <a:rPr lang="fr-FR" smtClean="0"/>
              <a:t>25</a:t>
            </a:fld>
            <a:endParaRPr lang="fr-FR"/>
          </a:p>
        </p:txBody>
      </p:sp>
    </p:spTree>
    <p:extLst>
      <p:ext uri="{BB962C8B-B14F-4D97-AF65-F5344CB8AC3E}">
        <p14:creationId xmlns:p14="http://schemas.microsoft.com/office/powerpoint/2010/main" val="1182815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Voilà un autre exemple d’utilisation</a:t>
            </a:r>
            <a:r>
              <a:rPr lang="fr-FR" baseline="0" dirty="0" smtClean="0"/>
              <a:t>, ici il complète les engrais, il devait servir à augmenter les rendements … produit utilisé en France entre 1930 et 1940</a:t>
            </a:r>
            <a:endParaRPr lang="fr-FR" dirty="0"/>
          </a:p>
        </p:txBody>
      </p:sp>
      <p:sp>
        <p:nvSpPr>
          <p:cNvPr id="4" name="Espace réservé du numéro de diapositive 3"/>
          <p:cNvSpPr>
            <a:spLocks noGrp="1"/>
          </p:cNvSpPr>
          <p:nvPr>
            <p:ph type="sldNum" sz="quarter" idx="10"/>
          </p:nvPr>
        </p:nvSpPr>
        <p:spPr/>
        <p:txBody>
          <a:bodyPr/>
          <a:lstStyle/>
          <a:p>
            <a:fld id="{405ED0A5-A311-48E0-929C-AADDF9FE7668}" type="slidenum">
              <a:rPr lang="fr-FR" smtClean="0"/>
              <a:t>26</a:t>
            </a:fld>
            <a:endParaRPr lang="fr-FR"/>
          </a:p>
        </p:txBody>
      </p:sp>
    </p:spTree>
    <p:extLst>
      <p:ext uri="{BB962C8B-B14F-4D97-AF65-F5344CB8AC3E}">
        <p14:creationId xmlns:p14="http://schemas.microsoft.com/office/powerpoint/2010/main" val="3448797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radium d’après la publicité</a:t>
            </a:r>
            <a:r>
              <a:rPr lang="fr-FR" baseline="0" dirty="0" smtClean="0"/>
              <a:t> permettait d’engraisser les animaux …</a:t>
            </a:r>
            <a:endParaRPr lang="fr-FR" dirty="0"/>
          </a:p>
        </p:txBody>
      </p:sp>
      <p:sp>
        <p:nvSpPr>
          <p:cNvPr id="4" name="Espace réservé du numéro de diapositive 3"/>
          <p:cNvSpPr>
            <a:spLocks noGrp="1"/>
          </p:cNvSpPr>
          <p:nvPr>
            <p:ph type="sldNum" sz="quarter" idx="10"/>
          </p:nvPr>
        </p:nvSpPr>
        <p:spPr/>
        <p:txBody>
          <a:bodyPr/>
          <a:lstStyle/>
          <a:p>
            <a:fld id="{405ED0A5-A311-48E0-929C-AADDF9FE7668}" type="slidenum">
              <a:rPr lang="fr-FR" smtClean="0"/>
              <a:t>28</a:t>
            </a:fld>
            <a:endParaRPr lang="fr-FR"/>
          </a:p>
        </p:txBody>
      </p:sp>
    </p:spTree>
    <p:extLst>
      <p:ext uri="{BB962C8B-B14F-4D97-AF65-F5344CB8AC3E}">
        <p14:creationId xmlns:p14="http://schemas.microsoft.com/office/powerpoint/2010/main" val="2485637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E56CD03C-C334-483B-B901-61738EE9E078}" type="datetimeFigureOut">
              <a:rPr lang="fr-FR" smtClean="0"/>
              <a:t>25/07/2019</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36727CFC-EC3F-4428-8B39-24032DDA3040}"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6727CFC-EC3F-4428-8B39-24032DDA3040}" type="slidenum">
              <a:rPr lang="fr-FR" smtClean="0"/>
              <a:t>‹N°›</a:t>
            </a:fld>
            <a:endParaRPr lang="fr-FR"/>
          </a:p>
        </p:txBody>
      </p:sp>
      <p:sp>
        <p:nvSpPr>
          <p:cNvPr id="7" name="Titre 6"/>
          <p:cNvSpPr>
            <a:spLocks noGrp="1"/>
          </p:cNvSpPr>
          <p:nvPr>
            <p:ph type="title"/>
          </p:nvPr>
        </p:nvSpPr>
        <p:spPr/>
        <p:txBody>
          <a:bodyPr rtlCol="0"/>
          <a:lstStyle>
            <a:extLst/>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6727CFC-EC3F-4428-8B39-24032DDA3040}" type="slidenum">
              <a:rPr lang="fr-FR" smtClean="0"/>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36727CFC-EC3F-4428-8B39-24032DDA3040}" type="slidenum">
              <a:rPr lang="fr-FR" smtClean="0"/>
              <a:t>‹N°›</a:t>
            </a:fld>
            <a:endParaRPr lang="fr-FR"/>
          </a:p>
        </p:txBody>
      </p:sp>
      <p:sp>
        <p:nvSpPr>
          <p:cNvPr id="8" name="Titre 7"/>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36727CFC-EC3F-4428-8B39-24032DDA3040}"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36727CFC-EC3F-4428-8B39-24032DDA3040}" type="slidenum">
              <a:rPr lang="fr-FR" smtClean="0"/>
              <a:t>‹N°›</a:t>
            </a:fld>
            <a:endParaRPr lang="fr-FR"/>
          </a:p>
        </p:txBody>
      </p:sp>
      <p:sp>
        <p:nvSpPr>
          <p:cNvPr id="6" name="Titre 5"/>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36727CFC-EC3F-4428-8B39-24032DDA3040}"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E56CD03C-C334-483B-B901-61738EE9E078}" type="datetimeFigureOut">
              <a:rPr lang="fr-FR" smtClean="0"/>
              <a:t>25/07/2019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36727CFC-EC3F-4428-8B39-24032DDA3040}"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E56CD03C-C334-483B-B901-61738EE9E078}" type="datetimeFigureOut">
              <a:rPr lang="fr-FR" smtClean="0"/>
              <a:t>25/07/2019</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36727CFC-EC3F-4428-8B39-24032DDA3040}" type="slidenum">
              <a:rPr lang="fr-FR" smtClean="0"/>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6727CFC-EC3F-4428-8B39-24032DDA3040}"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E56CD03C-C334-483B-B901-61738EE9E078}" type="datetimeFigureOut">
              <a:rPr lang="fr-FR" smtClean="0"/>
              <a:t>25/07/2019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6727CFC-EC3F-4428-8B39-24032DDA3040}"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56CD03C-C334-483B-B901-61738EE9E078}" type="datetimeFigureOut">
              <a:rPr lang="fr-FR" smtClean="0"/>
              <a:t>25/07/2019</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6727CFC-EC3F-4428-8B39-24032DDA3040}"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340768"/>
            <a:ext cx="7772400" cy="1829761"/>
          </a:xfrm>
        </p:spPr>
        <p:txBody>
          <a:bodyPr>
            <a:normAutofit/>
          </a:bodyPr>
          <a:lstStyle/>
          <a:p>
            <a:r>
              <a:rPr lang="fr-FR" sz="6000" dirty="0" smtClean="0">
                <a:effectLst>
                  <a:outerShdw blurRad="38100" dist="38100" dir="2700000" algn="tl">
                    <a:srgbClr val="000000">
                      <a:alpha val="43137"/>
                    </a:srgbClr>
                  </a:outerShdw>
                </a:effectLst>
              </a:rPr>
              <a:t>La radioactivité</a:t>
            </a:r>
            <a:endParaRPr lang="fr-FR" sz="6000" dirty="0">
              <a:effectLst>
                <a:outerShdw blurRad="38100" dist="38100" dir="2700000" algn="tl">
                  <a:srgbClr val="000000">
                    <a:alpha val="43137"/>
                  </a:srgbClr>
                </a:outerShdw>
              </a:effectLst>
            </a:endParaRPr>
          </a:p>
        </p:txBody>
      </p:sp>
      <p:sp>
        <p:nvSpPr>
          <p:cNvPr id="3" name="Sous-titre 2"/>
          <p:cNvSpPr>
            <a:spLocks noGrp="1"/>
          </p:cNvSpPr>
          <p:nvPr>
            <p:ph type="subTitle" idx="1"/>
          </p:nvPr>
        </p:nvSpPr>
        <p:spPr/>
        <p:txBody>
          <a:bodyPr>
            <a:normAutofit/>
          </a:bodyPr>
          <a:lstStyle/>
          <a:p>
            <a:r>
              <a:rPr lang="fr-FR" sz="2800" dirty="0" smtClean="0">
                <a:solidFill>
                  <a:srgbClr val="0070C0"/>
                </a:solidFill>
                <a:effectLst>
                  <a:outerShdw blurRad="38100" dist="38100" dir="2700000" algn="tl">
                    <a:srgbClr val="000000">
                      <a:alpha val="43137"/>
                    </a:srgbClr>
                  </a:outerShdw>
                </a:effectLst>
              </a:rPr>
              <a:t>Thème 1 </a:t>
            </a:r>
          </a:p>
          <a:p>
            <a:r>
              <a:rPr lang="fr-FR" sz="2800" dirty="0" smtClean="0">
                <a:solidFill>
                  <a:srgbClr val="0070C0"/>
                </a:solidFill>
                <a:effectLst>
                  <a:outerShdw blurRad="38100" dist="38100" dir="2700000" algn="tl">
                    <a:srgbClr val="000000">
                      <a:alpha val="43137"/>
                    </a:srgbClr>
                  </a:outerShdw>
                </a:effectLst>
              </a:rPr>
              <a:t>Une longue histoire de la matière</a:t>
            </a:r>
            <a:endParaRPr lang="fr-FR" sz="2800"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225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04" r="30949" b="9921"/>
          <a:stretch/>
        </p:blipFill>
        <p:spPr bwMode="auto">
          <a:xfrm>
            <a:off x="483560" y="116632"/>
            <a:ext cx="8476343" cy="6589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19149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47" r="10088" b="9659"/>
          <a:stretch/>
        </p:blipFill>
        <p:spPr bwMode="auto">
          <a:xfrm>
            <a:off x="7315" y="476672"/>
            <a:ext cx="9112308" cy="5346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9581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90" r="2279" b="9921"/>
          <a:stretch/>
        </p:blipFill>
        <p:spPr bwMode="auto">
          <a:xfrm>
            <a:off x="0" y="260648"/>
            <a:ext cx="9178324"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2787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43" r="6519" b="9127"/>
          <a:stretch/>
        </p:blipFill>
        <p:spPr bwMode="auto">
          <a:xfrm>
            <a:off x="4223" y="404664"/>
            <a:ext cx="9139777" cy="5123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2118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66" r="7300" b="9524"/>
          <a:stretch/>
        </p:blipFill>
        <p:spPr bwMode="auto">
          <a:xfrm>
            <a:off x="4045" y="404663"/>
            <a:ext cx="9139955" cy="515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7718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fr-F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893" r="10069" b="10511"/>
          <a:stretch/>
        </p:blipFill>
        <p:spPr bwMode="auto">
          <a:xfrm>
            <a:off x="18908" y="188640"/>
            <a:ext cx="9112174"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8990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La vallée de la stabilité</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59"/>
            <a:ext cx="9144000" cy="561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8153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radioactivité </a:t>
            </a:r>
            <a:r>
              <a:rPr lang="fr-FR" dirty="0" smtClean="0">
                <a:sym typeface="Symbol"/>
              </a:rPr>
              <a:t></a:t>
            </a:r>
            <a:endParaRPr lang="fr-FR"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03" r="5015"/>
          <a:stretch/>
        </p:blipFill>
        <p:spPr bwMode="auto">
          <a:xfrm>
            <a:off x="4788024" y="1988840"/>
            <a:ext cx="4294909"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225058" y="1700808"/>
            <a:ext cx="4176464" cy="3785652"/>
          </a:xfrm>
          <a:prstGeom prst="rect">
            <a:avLst/>
          </a:prstGeom>
          <a:noFill/>
        </p:spPr>
        <p:txBody>
          <a:bodyPr wrap="square" rtlCol="0">
            <a:spAutoFit/>
          </a:bodyPr>
          <a:lstStyle/>
          <a:p>
            <a:pPr algn="just"/>
            <a:r>
              <a:rPr lang="fr-FR" sz="2000" dirty="0"/>
              <a:t>Les radionucléides trop chargés à la fois en protons et en neutrons émettent souvent </a:t>
            </a:r>
            <a:r>
              <a:rPr lang="fr-FR" sz="2000" dirty="0" smtClean="0"/>
              <a:t>un rayonnement </a:t>
            </a:r>
            <a:r>
              <a:rPr lang="fr-FR" sz="2000" dirty="0"/>
              <a:t>alpha, un </a:t>
            </a:r>
            <a:r>
              <a:rPr lang="fr-FR" sz="2000" dirty="0" smtClean="0"/>
              <a:t>noyau</a:t>
            </a:r>
            <a:r>
              <a:rPr lang="fr-FR" sz="2000" dirty="0"/>
              <a:t> d’hélium 4 (2 protons et 2 neutrons, portant 2 charges positives) avec une très grande énergie. </a:t>
            </a:r>
            <a:endParaRPr lang="fr-FR" sz="2000" dirty="0" smtClean="0"/>
          </a:p>
          <a:p>
            <a:pPr algn="just"/>
            <a:endParaRPr lang="fr-FR" sz="2000" dirty="0" smtClean="0"/>
          </a:p>
          <a:p>
            <a:pPr algn="just"/>
            <a:r>
              <a:rPr lang="fr-FR" sz="2000" dirty="0" smtClean="0"/>
              <a:t>Le </a:t>
            </a:r>
            <a:r>
              <a:rPr lang="fr-FR" sz="2000" dirty="0"/>
              <a:t>nucléide initial se transmute en isotope d’un autre élément chimique plus léger. </a:t>
            </a:r>
          </a:p>
        </p:txBody>
      </p:sp>
    </p:spTree>
    <p:extLst>
      <p:ext uri="{BB962C8B-B14F-4D97-AF65-F5344CB8AC3E}">
        <p14:creationId xmlns:p14="http://schemas.microsoft.com/office/powerpoint/2010/main" val="3838962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4042792" cy="4525963"/>
          </a:xfrm>
        </p:spPr>
        <p:txBody>
          <a:bodyPr>
            <a:normAutofit fontScale="77500" lnSpcReduction="20000"/>
          </a:bodyPr>
          <a:lstStyle/>
          <a:p>
            <a:pPr algn="just"/>
            <a:r>
              <a:rPr lang="fr-FR" dirty="0"/>
              <a:t>Le rayonnement bêta moins est constitué d’un électron, chargé négativement. </a:t>
            </a:r>
            <a:endParaRPr lang="fr-FR" dirty="0" smtClean="0"/>
          </a:p>
          <a:p>
            <a:pPr algn="just"/>
            <a:endParaRPr lang="fr-FR" dirty="0" smtClean="0"/>
          </a:p>
          <a:p>
            <a:pPr algn="just"/>
            <a:r>
              <a:rPr lang="fr-FR" dirty="0" smtClean="0"/>
              <a:t>Certains </a:t>
            </a:r>
            <a:r>
              <a:rPr lang="fr-FR" dirty="0"/>
              <a:t>atomes, dont les noyaux sont trop chargés en neutrons, émettent un rayonnement bêta moins : un des neutrons se transforme spontanément en un proton plus un électron, ce dernier étant éjecté avec une grande énergie. </a:t>
            </a:r>
            <a:endParaRPr lang="fr-FR" dirty="0" smtClean="0"/>
          </a:p>
        </p:txBody>
      </p:sp>
      <p:sp>
        <p:nvSpPr>
          <p:cNvPr id="3" name="Titre 2"/>
          <p:cNvSpPr>
            <a:spLocks noGrp="1"/>
          </p:cNvSpPr>
          <p:nvPr>
            <p:ph type="title"/>
          </p:nvPr>
        </p:nvSpPr>
        <p:spPr/>
        <p:txBody>
          <a:bodyPr/>
          <a:lstStyle/>
          <a:p>
            <a:pPr algn="ctr"/>
            <a:r>
              <a:rPr lang="fr-FR" dirty="0" smtClean="0"/>
              <a:t>Radioactivité </a:t>
            </a:r>
            <a:r>
              <a:rPr lang="fr-FR" dirty="0" smtClean="0">
                <a:sym typeface="Symbol"/>
              </a:rPr>
              <a:t>-</a:t>
            </a:r>
            <a:endParaRPr lang="fr-FR"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92"/>
          <a:stretch/>
        </p:blipFill>
        <p:spPr bwMode="auto">
          <a:xfrm>
            <a:off x="4696287" y="2132856"/>
            <a:ext cx="4088070"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8374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29600" cy="4827992"/>
          </a:xfrm>
        </p:spPr>
        <p:txBody>
          <a:bodyPr>
            <a:normAutofit/>
          </a:bodyPr>
          <a:lstStyle/>
          <a:p>
            <a:r>
              <a:rPr lang="fr-FR" dirty="0"/>
              <a:t>Le rayonnement bêta plus est constitué d’un positron (ou positon). </a:t>
            </a:r>
            <a:endParaRPr lang="fr-FR" dirty="0" smtClean="0"/>
          </a:p>
          <a:p>
            <a:endParaRPr lang="fr-FR" dirty="0" smtClean="0"/>
          </a:p>
          <a:p>
            <a:r>
              <a:rPr lang="fr-FR" dirty="0" smtClean="0"/>
              <a:t>Certains </a:t>
            </a:r>
            <a:r>
              <a:rPr lang="fr-FR" dirty="0"/>
              <a:t>atomes, dont les noyaux sont trop chargés en protons, émettent un rayonnement bêta plus : un des protons se transforme spontanément en un neutron plus un positon, ce dernier étant éjecté avec une grande énergie. </a:t>
            </a:r>
            <a:endParaRPr lang="fr-FR" dirty="0" smtClean="0"/>
          </a:p>
        </p:txBody>
      </p:sp>
      <p:sp>
        <p:nvSpPr>
          <p:cNvPr id="3" name="Titre 2"/>
          <p:cNvSpPr>
            <a:spLocks noGrp="1"/>
          </p:cNvSpPr>
          <p:nvPr>
            <p:ph type="title"/>
          </p:nvPr>
        </p:nvSpPr>
        <p:spPr/>
        <p:txBody>
          <a:bodyPr/>
          <a:lstStyle/>
          <a:p>
            <a:pPr algn="ctr"/>
            <a:r>
              <a:rPr lang="fr-FR" dirty="0" smtClean="0"/>
              <a:t>Radioactivité </a:t>
            </a:r>
            <a:r>
              <a:rPr lang="fr-FR" dirty="0" smtClean="0">
                <a:sym typeface="Symbol"/>
              </a:rPr>
              <a:t>+</a:t>
            </a:r>
            <a:endParaRPr lang="fr-FR" dirty="0"/>
          </a:p>
        </p:txBody>
      </p:sp>
    </p:spTree>
    <p:extLst>
      <p:ext uri="{BB962C8B-B14F-4D97-AF65-F5344CB8AC3E}">
        <p14:creationId xmlns:p14="http://schemas.microsoft.com/office/powerpoint/2010/main" val="3690896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5102" y="1412776"/>
            <a:ext cx="5132962" cy="4900000"/>
          </a:xfrm>
        </p:spPr>
        <p:txBody>
          <a:bodyPr>
            <a:normAutofit fontScale="77500" lnSpcReduction="20000"/>
          </a:bodyPr>
          <a:lstStyle/>
          <a:p>
            <a:r>
              <a:rPr lang="fr-FR" b="1" dirty="0"/>
              <a:t>Le rayonnement gamma est une onde électromagnétique </a:t>
            </a:r>
            <a:r>
              <a:rPr lang="fr-FR" dirty="0" smtClean="0"/>
              <a:t>mais </a:t>
            </a:r>
            <a:r>
              <a:rPr lang="fr-FR" dirty="0"/>
              <a:t>beaucoup plus énergétique. </a:t>
            </a:r>
            <a:endParaRPr lang="fr-FR" dirty="0" smtClean="0"/>
          </a:p>
          <a:p>
            <a:r>
              <a:rPr lang="fr-FR" dirty="0" smtClean="0"/>
              <a:t>Après </a:t>
            </a:r>
            <a:r>
              <a:rPr lang="fr-FR" dirty="0"/>
              <a:t>l’émission de la particule alpha ou bêta, le noyau résiduel est encore excité car ses protons et ses neutrons n’ont pas trouvé leur équilibre. </a:t>
            </a:r>
            <a:endParaRPr lang="fr-FR" dirty="0" smtClean="0"/>
          </a:p>
          <a:p>
            <a:pPr algn="just"/>
            <a:r>
              <a:rPr lang="fr-FR" dirty="0" smtClean="0"/>
              <a:t>Il </a:t>
            </a:r>
            <a:r>
              <a:rPr lang="fr-FR" dirty="0"/>
              <a:t>se libère alors rapidement du trop-plein d’énergie par émission d’un ou plusieurs rayonnements gamma. </a:t>
            </a:r>
            <a:endParaRPr lang="fr-FR" dirty="0" smtClean="0"/>
          </a:p>
          <a:p>
            <a:r>
              <a:rPr lang="fr-FR" dirty="0" smtClean="0"/>
              <a:t>Les rayonnements </a:t>
            </a:r>
            <a:r>
              <a:rPr lang="fr-FR" dirty="0"/>
              <a:t>gamma </a:t>
            </a:r>
            <a:r>
              <a:rPr lang="fr-FR" dirty="0" smtClean="0"/>
              <a:t>ont des énergies </a:t>
            </a:r>
            <a:r>
              <a:rPr lang="fr-FR" dirty="0"/>
              <a:t>d'environ un million de fois plus grandes que celle des photons de lumière visible. </a:t>
            </a:r>
          </a:p>
        </p:txBody>
      </p:sp>
      <p:sp>
        <p:nvSpPr>
          <p:cNvPr id="3" name="Titre 2"/>
          <p:cNvSpPr>
            <a:spLocks noGrp="1"/>
          </p:cNvSpPr>
          <p:nvPr>
            <p:ph type="title"/>
          </p:nvPr>
        </p:nvSpPr>
        <p:spPr/>
        <p:txBody>
          <a:bodyPr/>
          <a:lstStyle/>
          <a:p>
            <a:r>
              <a:rPr lang="fr-FR" dirty="0" smtClean="0"/>
              <a:t>Radioactivité </a:t>
            </a:r>
            <a:r>
              <a:rPr lang="fr-FR" dirty="0" smtClean="0">
                <a:sym typeface="Symbol"/>
              </a:rPr>
              <a:t></a:t>
            </a: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777008"/>
            <a:ext cx="4000500"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2621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2708920"/>
            <a:ext cx="8229600" cy="3298371"/>
          </a:xfrm>
        </p:spPr>
        <p:txBody>
          <a:bodyPr/>
          <a:lstStyle/>
          <a:p>
            <a:r>
              <a:rPr lang="fr-FR" dirty="0"/>
              <a:t>http://www.cea.fr/multimedia/Pages/animations/radioactivite/les-rayonnements.aspx</a:t>
            </a:r>
          </a:p>
        </p:txBody>
      </p:sp>
      <p:sp>
        <p:nvSpPr>
          <p:cNvPr id="3" name="Titre 2"/>
          <p:cNvSpPr>
            <a:spLocks noGrp="1"/>
          </p:cNvSpPr>
          <p:nvPr>
            <p:ph type="title"/>
          </p:nvPr>
        </p:nvSpPr>
        <p:spPr/>
        <p:txBody>
          <a:bodyPr>
            <a:normAutofit fontScale="90000"/>
          </a:bodyPr>
          <a:lstStyle/>
          <a:p>
            <a:r>
              <a:rPr lang="fr-FR" dirty="0" smtClean="0"/>
              <a:t>Les différents types de rayonnement</a:t>
            </a:r>
            <a:endParaRPr lang="fr-FR" dirty="0"/>
          </a:p>
        </p:txBody>
      </p:sp>
    </p:spTree>
    <p:extLst>
      <p:ext uri="{BB962C8B-B14F-4D97-AF65-F5344CB8AC3E}">
        <p14:creationId xmlns:p14="http://schemas.microsoft.com/office/powerpoint/2010/main" val="345243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Le pouvoir de pénétration des rayonnements</a:t>
            </a:r>
            <a:endParaRPr lang="fr-FR"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9798"/>
            <a:ext cx="8627299" cy="3487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139952" y="1844824"/>
            <a:ext cx="4666859"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3494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188640"/>
            <a:ext cx="8229600" cy="1143000"/>
          </a:xfrm>
        </p:spPr>
        <p:txBody>
          <a:bodyPr/>
          <a:lstStyle/>
          <a:p>
            <a:pPr algn="ctr"/>
            <a:r>
              <a:rPr lang="fr-FR" dirty="0" smtClean="0"/>
              <a:t>Vallée de la stabilité</a:t>
            </a:r>
            <a:endParaRPr lang="fr-FR" dirty="0"/>
          </a:p>
        </p:txBody>
      </p:sp>
      <p:pic>
        <p:nvPicPr>
          <p:cNvPr id="4" name="Image 3"/>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b="10370"/>
          <a:stretch/>
        </p:blipFill>
        <p:spPr bwMode="auto">
          <a:xfrm>
            <a:off x="323528" y="1052736"/>
            <a:ext cx="8280919" cy="51845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4077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pPr algn="ctr"/>
            <a:r>
              <a:rPr lang="fr-FR" dirty="0" smtClean="0"/>
              <a:t>Les isotopes du plomb et leur stabilité</a:t>
            </a:r>
            <a:endParaRPr lang="fr-FR"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0383" t="41354" r="4973" b="11199"/>
          <a:stretch/>
        </p:blipFill>
        <p:spPr bwMode="auto">
          <a:xfrm>
            <a:off x="1259632" y="1628800"/>
            <a:ext cx="6770146" cy="4503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94973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116632"/>
            <a:ext cx="8229600" cy="1143000"/>
          </a:xfrm>
        </p:spPr>
        <p:txBody>
          <a:bodyPr/>
          <a:lstStyle/>
          <a:p>
            <a:r>
              <a:rPr lang="fr-FR" dirty="0" smtClean="0"/>
              <a:t>Les différents rayonnements</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412776"/>
            <a:ext cx="5184575" cy="480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5228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5515"/>
          <a:stretch/>
        </p:blipFill>
        <p:spPr bwMode="auto">
          <a:xfrm>
            <a:off x="-36512" y="0"/>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10038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Le radon</a:t>
            </a:r>
            <a:endParaRPr lang="fr-FR" dirty="0"/>
          </a:p>
        </p:txBody>
      </p:sp>
      <p:pic>
        <p:nvPicPr>
          <p:cNvPr id="4" name="Image 3" descr="RÃ©sultat de recherche d'images pour &quot;abondance des Ã©lÃ©ments dans le corps humain&quot;"/>
          <p:cNvPicPr/>
          <p:nvPr/>
        </p:nvPicPr>
        <p:blipFill>
          <a:blip r:embed="rId2">
            <a:extLst>
              <a:ext uri="{28A0092B-C50C-407E-A947-70E740481C1C}">
                <a14:useLocalDpi xmlns:a14="http://schemas.microsoft.com/office/drawing/2010/main" val="0"/>
              </a:ext>
            </a:extLst>
          </a:blip>
          <a:srcRect/>
          <a:stretch>
            <a:fillRect/>
          </a:stretch>
        </p:blipFill>
        <p:spPr bwMode="auto">
          <a:xfrm>
            <a:off x="899592" y="1628800"/>
            <a:ext cx="7920880" cy="4176464"/>
          </a:xfrm>
          <a:prstGeom prst="rect">
            <a:avLst/>
          </a:prstGeom>
          <a:noFill/>
          <a:ln>
            <a:noFill/>
          </a:ln>
        </p:spPr>
      </p:pic>
    </p:spTree>
    <p:extLst>
      <p:ext uri="{BB962C8B-B14F-4D97-AF65-F5344CB8AC3E}">
        <p14:creationId xmlns:p14="http://schemas.microsoft.com/office/powerpoint/2010/main" val="3080748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fr-F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44"/>
            <a:ext cx="8568952" cy="681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9570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91264" cy="4107911"/>
          </a:xfrm>
        </p:spPr>
        <p:txBody>
          <a:bodyPr>
            <a:normAutofit/>
          </a:bodyPr>
          <a:lstStyle/>
          <a:p>
            <a:r>
              <a:rPr lang="fr-FR" dirty="0"/>
              <a:t>Le radon est un gaz radioactif incolore et inodore. Il provient de la désintégration radioactive du radium qui dérive de la désintégration radioactive de l'uranium. </a:t>
            </a:r>
            <a:endParaRPr lang="fr-FR" dirty="0" smtClean="0"/>
          </a:p>
          <a:p>
            <a:endParaRPr lang="fr-FR" dirty="0"/>
          </a:p>
          <a:p>
            <a:r>
              <a:rPr lang="fr-FR" dirty="0" smtClean="0"/>
              <a:t>Le </a:t>
            </a:r>
            <a:r>
              <a:rPr lang="fr-FR" dirty="0"/>
              <a:t>radon lui-même se désintègre en formant des particules radioactives à courte vie, qui restent en suspension dans l'air.</a:t>
            </a:r>
          </a:p>
        </p:txBody>
      </p:sp>
      <p:sp>
        <p:nvSpPr>
          <p:cNvPr id="3" name="Titre 2"/>
          <p:cNvSpPr>
            <a:spLocks noGrp="1"/>
          </p:cNvSpPr>
          <p:nvPr>
            <p:ph type="title"/>
          </p:nvPr>
        </p:nvSpPr>
        <p:spPr/>
        <p:txBody>
          <a:bodyPr/>
          <a:lstStyle/>
          <a:p>
            <a:pPr algn="ctr"/>
            <a:r>
              <a:rPr lang="fr-FR" dirty="0" smtClean="0"/>
              <a:t>Origine du radon</a:t>
            </a:r>
            <a:endParaRPr lang="fr-FR" dirty="0"/>
          </a:p>
        </p:txBody>
      </p:sp>
    </p:spTree>
    <p:extLst>
      <p:ext uri="{BB962C8B-B14F-4D97-AF65-F5344CB8AC3E}">
        <p14:creationId xmlns:p14="http://schemas.microsoft.com/office/powerpoint/2010/main" val="2268611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Origine du radon</a:t>
            </a:r>
            <a:endParaRPr lang="fr-FR"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060" y="1490663"/>
            <a:ext cx="8263404" cy="5095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93674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Le radon et ses sous produits</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24744"/>
            <a:ext cx="8136904" cy="51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3340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85000" lnSpcReduction="20000"/>
          </a:bodyPr>
          <a:lstStyle/>
          <a:p>
            <a:pPr algn="just" fontAlgn="base"/>
            <a:r>
              <a:rPr lang="fr-FR" dirty="0"/>
              <a:t>Entre </a:t>
            </a:r>
            <a:r>
              <a:rPr lang="fr-FR" dirty="0" smtClean="0"/>
              <a:t>1920 </a:t>
            </a:r>
            <a:r>
              <a:rPr lang="fr-FR" dirty="0"/>
              <a:t>et </a:t>
            </a:r>
            <a:r>
              <a:rPr lang="fr-FR" dirty="0" smtClean="0"/>
              <a:t>1940</a:t>
            </a:r>
            <a:r>
              <a:rPr lang="fr-FR" dirty="0"/>
              <a:t>, sous l'effet d'une mode, le nombre de produits utilisant le radium explose véritablement. Ils sont censés soigner les rhumatismes, les arthrites, les douleurs, les hémorroïdes, les varices, … et même les défaillances viriles.</a:t>
            </a:r>
          </a:p>
          <a:p>
            <a:pPr algn="just" fontAlgn="base"/>
            <a:r>
              <a:rPr lang="fr-FR" dirty="0"/>
              <a:t>On trouve des solutions de radium à boire ou à injecter en intraveineuse, des sels pour le bain, des compresses imprégnées.</a:t>
            </a:r>
          </a:p>
          <a:p>
            <a:pPr algn="just" fontAlgn="base"/>
            <a:r>
              <a:rPr lang="fr-FR" dirty="0"/>
              <a:t>On est allé jusqu’à recommander de dispenser des produits radioactifs aux animaux de la ferme et de la basse-cour afin de les engraisser, aux cultures, comme engrais afin d'augmenter la taille des végétaux donc d'augmenter les rendements et de préserver les plantes des maladies.</a:t>
            </a:r>
          </a:p>
          <a:p>
            <a:pPr algn="just"/>
            <a:endParaRPr lang="fr-FR" dirty="0"/>
          </a:p>
        </p:txBody>
      </p:sp>
      <p:sp>
        <p:nvSpPr>
          <p:cNvPr id="3" name="Titre 2"/>
          <p:cNvSpPr>
            <a:spLocks noGrp="1"/>
          </p:cNvSpPr>
          <p:nvPr>
            <p:ph type="title"/>
          </p:nvPr>
        </p:nvSpPr>
        <p:spPr>
          <a:xfrm>
            <a:off x="457200" y="274638"/>
            <a:ext cx="8229600" cy="922114"/>
          </a:xfrm>
        </p:spPr>
        <p:txBody>
          <a:bodyPr/>
          <a:lstStyle/>
          <a:p>
            <a:pPr algn="ctr"/>
            <a:r>
              <a:rPr lang="fr-FR" dirty="0" smtClean="0"/>
              <a:t>Applications …</a:t>
            </a:r>
            <a:endParaRPr lang="fr-FR" dirty="0"/>
          </a:p>
        </p:txBody>
      </p:sp>
    </p:spTree>
    <p:extLst>
      <p:ext uri="{BB962C8B-B14F-4D97-AF65-F5344CB8AC3E}">
        <p14:creationId xmlns:p14="http://schemas.microsoft.com/office/powerpoint/2010/main" val="20216506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155670"/>
            <a:ext cx="8229600" cy="1143000"/>
          </a:xfrm>
        </p:spPr>
        <p:txBody>
          <a:bodyPr/>
          <a:lstStyle/>
          <a:p>
            <a:pPr algn="ctr"/>
            <a:r>
              <a:rPr lang="fr-FR" dirty="0" smtClean="0"/>
              <a:t>Campagne publicitaire</a:t>
            </a:r>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53513"/>
            <a:ext cx="3888432" cy="519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9837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Radium et agriculture</a:t>
            </a:r>
            <a:endParaRPr lang="fr-F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120" y="1700808"/>
            <a:ext cx="6696743" cy="4437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1903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Plantes avec et sans </a:t>
            </a:r>
            <a:r>
              <a:rPr lang="fr-FR" dirty="0" err="1" smtClean="0"/>
              <a:t>Excitor</a:t>
            </a:r>
            <a:r>
              <a:rPr lang="fr-FR" dirty="0" smtClean="0"/>
              <a:t> </a:t>
            </a:r>
            <a:r>
              <a:rPr lang="fr-FR" dirty="0" err="1" smtClean="0"/>
              <a:t>Agral</a:t>
            </a:r>
            <a:endParaRPr lang="fr-F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268760"/>
            <a:ext cx="5720481" cy="487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5579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Mêmes les animaux y ont droit</a:t>
            </a:r>
            <a:endParaRPr lang="fr-F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68760"/>
            <a:ext cx="3152552" cy="5020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6797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481328"/>
            <a:ext cx="5184576" cy="4251928"/>
          </a:xfrm>
        </p:spPr>
        <p:txBody>
          <a:bodyPr>
            <a:normAutofit fontScale="85000" lnSpcReduction="10000"/>
          </a:bodyPr>
          <a:lstStyle/>
          <a:p>
            <a:r>
              <a:rPr lang="fr-FR" dirty="0" smtClean="0"/>
              <a:t>L'idée </a:t>
            </a:r>
            <a:r>
              <a:rPr lang="fr-FR" dirty="0"/>
              <a:t>vint dès 1902 de fabriquer une peinture « phosphorescente » en mélangeant un peu de radium à du sulfate de zinc et de l'huile de </a:t>
            </a:r>
            <a:r>
              <a:rPr lang="fr-FR" dirty="0" smtClean="0"/>
              <a:t>lin.</a:t>
            </a:r>
          </a:p>
          <a:p>
            <a:r>
              <a:rPr lang="fr-FR" dirty="0" smtClean="0"/>
              <a:t>L'industrie </a:t>
            </a:r>
            <a:r>
              <a:rPr lang="fr-FR" dirty="0"/>
              <a:t>horlogère se mit à sortir en série des montres dont les aiguilles et le cadran étaient lisibles de nuit. L'armée était particulièrement intéressée, et marché explosa avec la Première Guerre Mondiale.</a:t>
            </a:r>
          </a:p>
        </p:txBody>
      </p:sp>
      <p:sp>
        <p:nvSpPr>
          <p:cNvPr id="3" name="Titre 2"/>
          <p:cNvSpPr>
            <a:spLocks noGrp="1"/>
          </p:cNvSpPr>
          <p:nvPr>
            <p:ph type="title"/>
          </p:nvPr>
        </p:nvSpPr>
        <p:spPr/>
        <p:txBody>
          <a:bodyPr/>
          <a:lstStyle/>
          <a:p>
            <a:pPr algn="ctr"/>
            <a:r>
              <a:rPr lang="fr-FR" dirty="0" smtClean="0"/>
              <a:t>L’affaire des « Radium girls » </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916832"/>
            <a:ext cx="3277874" cy="3024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930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600" y="360334"/>
            <a:ext cx="4762872" cy="5602627"/>
          </a:xfrm>
        </p:spPr>
        <p:txBody>
          <a:bodyPr>
            <a:normAutofit fontScale="92500" lnSpcReduction="10000"/>
          </a:bodyPr>
          <a:lstStyle/>
          <a:p>
            <a:r>
              <a:rPr lang="fr-FR" dirty="0"/>
              <a:t>Aux États-Unis, l'U.S. Radium </a:t>
            </a:r>
            <a:r>
              <a:rPr lang="fr-FR" dirty="0" smtClean="0"/>
              <a:t>Corporation utilisait </a:t>
            </a:r>
            <a:r>
              <a:rPr lang="fr-FR" dirty="0"/>
              <a:t>plusieurs dizaines de jeunes femmes à peindre les chiffres et les aiguilles. </a:t>
            </a:r>
            <a:endParaRPr lang="fr-FR" dirty="0" smtClean="0"/>
          </a:p>
          <a:p>
            <a:r>
              <a:rPr lang="fr-FR" dirty="0" smtClean="0"/>
              <a:t>Pour </a:t>
            </a:r>
            <a:r>
              <a:rPr lang="fr-FR" dirty="0"/>
              <a:t>plus de précision, elles affinaient sans hésiter leur pinceau du bout de la langue. Beaucoup d'entre elles développèrent des cancers de la bouche et de la gorge et des nécroses de la mâchoire, et plusieurs en moururent.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32656"/>
            <a:ext cx="3931080" cy="49760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076056" y="5445224"/>
            <a:ext cx="3931080" cy="830997"/>
          </a:xfrm>
          <a:prstGeom prst="rect">
            <a:avLst/>
          </a:prstGeom>
        </p:spPr>
        <p:txBody>
          <a:bodyPr wrap="square">
            <a:spAutoFit/>
          </a:bodyPr>
          <a:lstStyle/>
          <a:p>
            <a:r>
              <a:rPr lang="fr-FR" sz="1600" b="1" dirty="0">
                <a:solidFill>
                  <a:srgbClr val="0070C0"/>
                </a:solidFill>
              </a:rPr>
              <a:t>Dessin paru le 28 février 1926 dans le supplément dominical de l’American Weekly </a:t>
            </a:r>
          </a:p>
        </p:txBody>
      </p:sp>
    </p:spTree>
    <p:extLst>
      <p:ext uri="{BB962C8B-B14F-4D97-AF65-F5344CB8AC3E}">
        <p14:creationId xmlns:p14="http://schemas.microsoft.com/office/powerpoint/2010/main" val="19333302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838</TotalTime>
  <Words>704</Words>
  <Application>Microsoft Office PowerPoint</Application>
  <PresentationFormat>Affichage à l'écran (4:3)</PresentationFormat>
  <Paragraphs>57</Paragraphs>
  <Slides>30</Slides>
  <Notes>5</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Rotonde</vt:lpstr>
      <vt:lpstr>La radioactivité</vt:lpstr>
      <vt:lpstr>Présentation PowerPoint</vt:lpstr>
      <vt:lpstr>Présentation PowerPoint</vt:lpstr>
      <vt:lpstr>Présentation PowerPoint</vt:lpstr>
      <vt:lpstr>Présentation PowerPoint</vt:lpstr>
      <vt:lpstr>Présentation PowerPoint</vt:lpstr>
      <vt:lpstr>Présentation PowerPoint</vt:lpstr>
      <vt:lpstr>La vallée de la stabilité</vt:lpstr>
      <vt:lpstr>La radioactivité </vt:lpstr>
      <vt:lpstr>Radioactivité -</vt:lpstr>
      <vt:lpstr>Radioactivité +</vt:lpstr>
      <vt:lpstr>Radioactivité </vt:lpstr>
      <vt:lpstr>Les différents types de rayonnement</vt:lpstr>
      <vt:lpstr>Le pouvoir de pénétration des rayonnements</vt:lpstr>
      <vt:lpstr>Vallée de la stabilité</vt:lpstr>
      <vt:lpstr>Les isotopes du plomb et leur stabilité</vt:lpstr>
      <vt:lpstr>Les différents rayonnements</vt:lpstr>
      <vt:lpstr>Présentation PowerPoint</vt:lpstr>
      <vt:lpstr>Le radon</vt:lpstr>
      <vt:lpstr>Présentation PowerPoint</vt:lpstr>
      <vt:lpstr>Origine du radon</vt:lpstr>
      <vt:lpstr>Origine du radon</vt:lpstr>
      <vt:lpstr>Le radon et ses sous produits</vt:lpstr>
      <vt:lpstr>Applications …</vt:lpstr>
      <vt:lpstr>Campagne publicitaire</vt:lpstr>
      <vt:lpstr>Radium et agriculture</vt:lpstr>
      <vt:lpstr>Plantes avec et sans Excitor Agral</vt:lpstr>
      <vt:lpstr>Mêmes les animaux y ont droit</vt:lpstr>
      <vt:lpstr>L’affaire des « Radium girls » </vt:lpstr>
      <vt:lpstr>Présentation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 radioactivité</dc:title>
  <dc:creator>laurence</dc:creator>
  <cp:lastModifiedBy>laurence</cp:lastModifiedBy>
  <cp:revision>19</cp:revision>
  <dcterms:created xsi:type="dcterms:W3CDTF">2019-07-12T09:53:11Z</dcterms:created>
  <dcterms:modified xsi:type="dcterms:W3CDTF">2019-07-25T14:27:59Z</dcterms:modified>
</cp:coreProperties>
</file>